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本周净商品收入增长但经营贡献毛利微降，发货增加同时成本与广告有所上升。当周10条工单中有6条已标记待人工复核，未执行实际结案。
引用材料
06_weekly_operations.csv
06_metrics.md
05_support_tickets.csv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两周对比显示净商品收入提升634.69美元，经营贡献毛利下降60.31美元，变动原因待拉取明细核对。
引用材料
06_weekly_operations.csv
06_metrics.md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本周工单共10条，商品与使用问题各3条，物流与退损各2条。9月20日之后的4条工单属于期后数据，严格排除在本周统计范围之外。
引用材料
05_support_tickets.csv
00_case_facts.md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本周T004至T009共6条标记待人工复核，建议动作均未执行。涉及承重数据、承运轨迹、未拆封退货规则与补件方案，不可直接向客户承诺。
引用材料
05_support_tickets.csv
00_case_facts.md
ch11-open-items.md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下一步重点是调取广告与退款明细探寻毛利波动原因，同时补充承重测试证据，核实承运商记录与退换补件流程，避免主观臆测业务因果。
引用材料
06_weekly_operations.csv
06_metrics.md
05_support_tickets.csv
ch11-open-items.md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6301" y="253901"/>
            <a:ext cx="906729" cy="32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2"/>
              </a:lnSpc>
              <a:buNone/>
            </a:pPr>
            <a:r>
              <a:rPr lang="en-US" sz="21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371600" y="304800"/>
            <a:ext cx="5311039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合成练习周报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6301" y="723900"/>
            <a:ext cx="84977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2"/>
              </a:lnSpc>
              <a:buNone/>
            </a:pPr>
            <a:r>
              <a:rPr lang="en-US" sz="2600" b="1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2026年9月中旬核心业务与客服总览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06301" y="1384250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本周 2026.09.14—09.20  ·  对比周 2026.09.07—09.13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06301" y="1777901"/>
            <a:ext cx="4063901" cy="1104900"/>
          </a:xfrm>
          <a:prstGeom prst="rect">
            <a:avLst/>
          </a:prstGeom>
          <a:solidFill>
            <a:srgbClr val="35292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09600" y="1930301"/>
            <a:ext cx="3756559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净商品收入变化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09600" y="2222450"/>
            <a:ext cx="3303270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82"/>
              </a:lnSpc>
              <a:buNone/>
            </a:pPr>
            <a:r>
              <a:rPr lang="en-US" sz="3100" b="1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+634.69</a:t>
            </a:r>
            <a:endParaRPr lang="en-US" sz="3100" dirty="0"/>
          </a:p>
        </p:txBody>
      </p:sp>
      <p:sp>
        <p:nvSpPr>
          <p:cNvPr id="10" name="Text 8"/>
          <p:cNvSpPr/>
          <p:nvPr/>
        </p:nvSpPr>
        <p:spPr>
          <a:xfrm>
            <a:off x="3658058" y="2451050"/>
            <a:ext cx="621792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673501" y="1777901"/>
            <a:ext cx="4063901" cy="1104900"/>
          </a:xfrm>
          <a:prstGeom prst="rect">
            <a:avLst/>
          </a:prstGeom>
          <a:solidFill>
            <a:srgbClr val="35292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76800" y="1930301"/>
            <a:ext cx="3756559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经营贡献毛利变化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876800" y="2222450"/>
            <a:ext cx="3303270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82"/>
              </a:lnSpc>
              <a:buNone/>
            </a:pPr>
            <a:r>
              <a:rPr lang="en-US" sz="3100" b="1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−60.31</a:t>
            </a:r>
            <a:endParaRPr lang="en-US" sz="3100" dirty="0"/>
          </a:p>
        </p:txBody>
      </p:sp>
      <p:sp>
        <p:nvSpPr>
          <p:cNvPr id="14" name="Text 12"/>
          <p:cNvSpPr/>
          <p:nvPr/>
        </p:nvSpPr>
        <p:spPr>
          <a:xfrm>
            <a:off x="7925258" y="2451050"/>
            <a:ext cx="621792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06301" y="3035201"/>
            <a:ext cx="4063901" cy="1104900"/>
          </a:xfrm>
          <a:prstGeom prst="rect">
            <a:avLst/>
          </a:prstGeom>
          <a:solidFill>
            <a:srgbClr val="35292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09600" y="3187601"/>
            <a:ext cx="3756559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本周客户工单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9600" y="3479750"/>
            <a:ext cx="3303270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82"/>
              </a:lnSpc>
              <a:buNone/>
            </a:pPr>
            <a:r>
              <a:rPr lang="en-US" sz="3100" b="1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3100" dirty="0"/>
          </a:p>
        </p:txBody>
      </p:sp>
      <p:sp>
        <p:nvSpPr>
          <p:cNvPr id="18" name="Text 16"/>
          <p:cNvSpPr/>
          <p:nvPr/>
        </p:nvSpPr>
        <p:spPr>
          <a:xfrm>
            <a:off x="3658058" y="3708350"/>
            <a:ext cx="621792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条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673501" y="3035201"/>
            <a:ext cx="4063901" cy="1104900"/>
          </a:xfrm>
          <a:prstGeom prst="rect">
            <a:avLst/>
          </a:prstGeom>
          <a:solidFill>
            <a:srgbClr val="35292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76800" y="3187601"/>
            <a:ext cx="3756559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标记待人工复核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876800" y="3479750"/>
            <a:ext cx="3303270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782"/>
              </a:lnSpc>
              <a:buNone/>
            </a:pPr>
            <a:r>
              <a:rPr lang="en-US" sz="3100" b="1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100" dirty="0"/>
          </a:p>
        </p:txBody>
      </p:sp>
      <p:sp>
        <p:nvSpPr>
          <p:cNvPr id="22" name="Text 20"/>
          <p:cNvSpPr/>
          <p:nvPr/>
        </p:nvSpPr>
        <p:spPr>
          <a:xfrm>
            <a:off x="7925258" y="3708350"/>
            <a:ext cx="621792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条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06301" y="4330601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发货件数增加 35 件。以上为同期变化，变动原因仍需核对。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06301" y="4698950"/>
            <a:ext cx="8331101" cy="8781"/>
          </a:xfrm>
          <a:prstGeom prst="rect">
            <a:avLst/>
          </a:prstGeom>
          <a:solidFill>
            <a:srgbClr val="514A44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06301" y="4813250"/>
            <a:ext cx="7383780" cy="13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4"/>
              </a:lnSpc>
              <a:buNone/>
            </a:pPr>
            <a:r>
              <a:rPr lang="en-US" sz="88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合成教学数据 · 非真实经营结论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7961328" y="4787801"/>
            <a:ext cx="725323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C5C0B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05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6301" y="253901"/>
            <a:ext cx="906729" cy="32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2"/>
              </a:lnSpc>
              <a:buNone/>
            </a:pPr>
            <a:r>
              <a:rPr lang="en-US" sz="21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371600" y="304800"/>
            <a:ext cx="5311039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合成练习周报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6301" y="723900"/>
            <a:ext cx="84977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2"/>
              </a:lnSpc>
              <a:buNone/>
            </a:pPr>
            <a:r>
              <a:rPr lang="en-US" sz="26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净商品收入增加，经营贡献毛利微降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06301" y="1333500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两周对比 · 金额单位 USD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06301" y="3276600"/>
            <a:ext cx="2641550" cy="7492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58701" y="3403550"/>
            <a:ext cx="2383485" cy="170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2"/>
              </a:lnSpc>
              <a:buNone/>
            </a:pPr>
            <a:r>
              <a:rPr lang="en-US" sz="11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商品成本增加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58701" y="3632150"/>
            <a:ext cx="19431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40"/>
              </a:lnSpc>
              <a:buNone/>
            </a:pPr>
            <a:r>
              <a:rPr lang="en-US" sz="20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275.00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514600" y="3771900"/>
            <a:ext cx="414427" cy="139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8"/>
              </a:lnSpc>
              <a:buNone/>
            </a:pPr>
            <a:r>
              <a:rPr lang="en-US" sz="9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251150" y="3276600"/>
            <a:ext cx="2641550" cy="7492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03550" y="3403550"/>
            <a:ext cx="2383485" cy="170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2"/>
              </a:lnSpc>
              <a:buNone/>
            </a:pPr>
            <a:r>
              <a:rPr lang="en-US" sz="11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出库物流增加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3403550" y="3632150"/>
            <a:ext cx="19431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40"/>
              </a:lnSpc>
              <a:buNone/>
            </a:pPr>
            <a:r>
              <a:rPr lang="en-US" sz="20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130.00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59301" y="3771900"/>
            <a:ext cx="414427" cy="139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8"/>
              </a:lnSpc>
              <a:buNone/>
            </a:pPr>
            <a:r>
              <a:rPr lang="en-US" sz="9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096000" y="3276600"/>
            <a:ext cx="2641550" cy="7492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248400" y="3403550"/>
            <a:ext cx="2383485" cy="170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2"/>
              </a:lnSpc>
              <a:buNone/>
            </a:pPr>
            <a:r>
              <a:rPr lang="en-US" sz="11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广告费用增加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248400" y="3632150"/>
            <a:ext cx="1943100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40"/>
              </a:lnSpc>
              <a:buNone/>
            </a:pPr>
            <a:r>
              <a:rPr lang="en-US" sz="20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290.00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204150" y="3771900"/>
            <a:ext cx="414427" cy="139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98"/>
              </a:lnSpc>
              <a:buNone/>
            </a:pPr>
            <a:r>
              <a:rPr lang="en-US" sz="9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USD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06301" y="4178201"/>
            <a:ext cx="8497723" cy="170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42"/>
              </a:lnSpc>
              <a:buNone/>
            </a:pPr>
            <a:r>
              <a:rPr lang="en-US" sz="1100" dirty="0">
                <a:solidFill>
                  <a:srgbClr val="3634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经营贡献毛利为本练习定义的管理指标，不是会计净利润。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06301" y="4394150"/>
            <a:ext cx="8497723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尚未扣除平台佣金、支付费、仓储、退件物流、税费及固定人工等费用。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06301" y="4698950"/>
            <a:ext cx="8331101" cy="8781"/>
          </a:xfrm>
          <a:prstGeom prst="rect">
            <a:avLst/>
          </a:prstGeom>
          <a:solidFill>
            <a:srgbClr val="C5C0B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06301" y="4813250"/>
            <a:ext cx="7383780" cy="13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4"/>
              </a:lnSpc>
              <a:buNone/>
            </a:pPr>
            <a:r>
              <a:rPr lang="en-US" sz="88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合成教学数据 · 非真实经营结论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7961328" y="4787801"/>
            <a:ext cx="725323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05</a:t>
            </a:r>
            <a:endParaRPr lang="en-US" sz="1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6301" y="1587401"/>
          <a:ext cx="8331101" cy="1511201"/>
        </p:xfrm>
        <a:graphic>
          <a:graphicData uri="http://schemas.openxmlformats.org/drawingml/2006/table">
            <a:tbl>
              <a:tblPr/>
              <a:tblGrid>
                <a:gridCol w="2844800"/>
                <a:gridCol w="1828800"/>
                <a:gridCol w="1828800"/>
                <a:gridCol w="1828800"/>
              </a:tblGrid>
              <a:tr h="3937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DF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指标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51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DF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上周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51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DF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本周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515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DF9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变化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515"/>
                    </a:solidFill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净商品收入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5802.63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6437.32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FF4F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+634.69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7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经营贡献毛利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E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2192.63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E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dirty="0">
                          <a:solidFill>
                            <a:srgbClr val="20151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2132.32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E3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500" b="1" dirty="0">
                          <a:solidFill>
                            <a:srgbClr val="FF4F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−60.31</a:t>
                      </a:r>
                      <a:endParaRPr lang="en-US" sz="15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88900" marB="88900" anchor="ctr">
                    <a:lnL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A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6301" y="253901"/>
            <a:ext cx="906729" cy="32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2"/>
              </a:lnSpc>
              <a:buNone/>
            </a:pPr>
            <a:r>
              <a:rPr lang="en-US" sz="21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371600" y="304800"/>
            <a:ext cx="5311039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合成练习周报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6301" y="723900"/>
            <a:ext cx="84977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2"/>
              </a:lnSpc>
              <a:buNone/>
            </a:pPr>
            <a:r>
              <a:rPr lang="en-US" sz="26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本周10条工单聚焦四类，期后4条不计入统计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06301" y="1346150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统计周 9 月 14—20 日 · T001—T010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06301" y="1816001"/>
            <a:ext cx="1399032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商品问题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879550" y="1841450"/>
            <a:ext cx="2336750" cy="1777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879550" y="1841450"/>
            <a:ext cx="2336750" cy="177701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94150" y="1803350"/>
            <a:ext cx="582930" cy="26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74"/>
              </a:lnSpc>
              <a:buNone/>
            </a:pPr>
            <a:r>
              <a:rPr lang="en-US" sz="17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06301" y="2120801"/>
            <a:ext cx="4728109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T001 / T002 / T010 · 尺寸、配件、颜色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06301" y="2463701"/>
            <a:ext cx="1399032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使用问题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879550" y="2489150"/>
            <a:ext cx="2336750" cy="1777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879550" y="2489150"/>
            <a:ext cx="2336750" cy="177701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394150" y="2451050"/>
            <a:ext cx="582930" cy="26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74"/>
              </a:lnSpc>
              <a:buNone/>
            </a:pPr>
            <a:r>
              <a:rPr lang="en-US" sz="17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406301" y="2768501"/>
            <a:ext cx="4728109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T003 / T004 / T009 · 清洁、承重、备用螺丝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06301" y="3111401"/>
            <a:ext cx="1399032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物流问题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79550" y="3136850"/>
            <a:ext cx="2336750" cy="1777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879550" y="3136850"/>
            <a:ext cx="1557784" cy="177701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394150" y="3098750"/>
            <a:ext cx="582930" cy="26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74"/>
              </a:lnSpc>
              <a:buNone/>
            </a:pPr>
            <a:r>
              <a:rPr lang="en-US" sz="17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406301" y="3416201"/>
            <a:ext cx="4728109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T005 / T006 · 物流轨迹、预计到货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06301" y="3759101"/>
            <a:ext cx="1399032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退货或损坏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879550" y="3784550"/>
            <a:ext cx="2336750" cy="1777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879550" y="3784550"/>
            <a:ext cx="1557784" cy="177701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394150" y="3746450"/>
            <a:ext cx="582930" cy="263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74"/>
              </a:lnSpc>
              <a:buNone/>
            </a:pPr>
            <a:r>
              <a:rPr lang="en-US" sz="17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406301" y="4063901"/>
            <a:ext cx="4728109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T007 / T008 · 退货申请、层板划伤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5283101" y="1790700"/>
            <a:ext cx="3454301" cy="253990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511701" y="2006501"/>
            <a:ext cx="3057043" cy="278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96"/>
              </a:lnSpc>
              <a:buNone/>
            </a:pPr>
            <a:r>
              <a:rPr lang="en-US" sz="18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期后工单另计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5511701" y="2527250"/>
            <a:ext cx="3057043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dirty="0">
                <a:solidFill>
                  <a:srgbClr val="3634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月 21—22 日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511701" y="2933700"/>
            <a:ext cx="3057043" cy="3406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84"/>
              </a:lnSpc>
              <a:buNone/>
            </a:pPr>
            <a:r>
              <a:rPr lang="en-US" sz="22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T011—T014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5511701" y="3594050"/>
            <a:ext cx="3057043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30"/>
              </a:lnSpc>
              <a:buNone/>
            </a:pPr>
            <a:r>
              <a:rPr lang="en-US" sz="1500" dirty="0">
                <a:solidFill>
                  <a:srgbClr val="3634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 4 条不计入本周。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5511701" y="3987701"/>
            <a:ext cx="3083001" cy="162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81"/>
              </a:lnSpc>
              <a:buNone/>
            </a:pPr>
            <a:r>
              <a:rPr lang="en-US" sz="105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先固定时间范围，再分类和汇总。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406301" y="4698950"/>
            <a:ext cx="8331101" cy="8781"/>
          </a:xfrm>
          <a:prstGeom prst="rect">
            <a:avLst/>
          </a:prstGeom>
          <a:solidFill>
            <a:srgbClr val="C5C0B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406301" y="4813250"/>
            <a:ext cx="7383780" cy="13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4"/>
              </a:lnSpc>
              <a:buNone/>
            </a:pPr>
            <a:r>
              <a:rPr lang="en-US" sz="88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合成教学数据 · 非真实经营结论</a:t>
            </a:r>
            <a:endParaRPr lang="en-US" sz="880" dirty="0"/>
          </a:p>
        </p:txBody>
      </p:sp>
      <p:sp>
        <p:nvSpPr>
          <p:cNvPr id="35" name="Text 33"/>
          <p:cNvSpPr/>
          <p:nvPr/>
        </p:nvSpPr>
        <p:spPr>
          <a:xfrm>
            <a:off x="7961328" y="4787801"/>
            <a:ext cx="725323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05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6301" y="253901"/>
            <a:ext cx="906729" cy="32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2"/>
              </a:lnSpc>
              <a:buNone/>
            </a:pPr>
            <a:r>
              <a:rPr lang="en-US" sz="21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371600" y="304800"/>
            <a:ext cx="5311039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合成练习周报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6301" y="723900"/>
            <a:ext cx="84977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2"/>
              </a:lnSpc>
              <a:buNone/>
            </a:pPr>
            <a:r>
              <a:rPr lang="en-US" sz="26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6条工单标记待人工复核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06301" y="1333500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human_review 仅为待复核标记，建议动作尚未执行。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06301" y="1803350"/>
            <a:ext cx="1243584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承重证据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727150" y="1790700"/>
            <a:ext cx="7150608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35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T004重型打印机放置场景，目前缺少承重测试证据。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727150" y="2247900"/>
            <a:ext cx="7010400" cy="878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06301" y="2336750"/>
            <a:ext cx="1243584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物流记录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727150" y="2324100"/>
            <a:ext cx="7150608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35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T005物流轨迹停滞与T006周五到货咨询，需承运商与订单实时记录。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727150" y="2781300"/>
            <a:ext cx="7010400" cy="878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06301" y="2870150"/>
            <a:ext cx="1243584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退货核查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727150" y="2857500"/>
            <a:ext cx="7150608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35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T007申请退货，需核对订单、签收及使用状态。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727150" y="3314700"/>
            <a:ext cx="7010400" cy="878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06301" y="3403550"/>
            <a:ext cx="1243584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损坏核查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727150" y="3390900"/>
            <a:ext cx="7150608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35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T008收货层板划伤申请换件，需调取订单、瑕疵照片并核查库存。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1727150" y="3848100"/>
            <a:ext cx="7010400" cy="878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06301" y="3936950"/>
            <a:ext cx="1243584" cy="201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86"/>
              </a:lnSpc>
              <a:buNone/>
            </a:pPr>
            <a:r>
              <a:rPr lang="en-US" sz="13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螺丝补配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727150" y="3924300"/>
            <a:ext cx="7150608" cy="209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47"/>
              </a:lnSpc>
              <a:buNone/>
            </a:pPr>
            <a:r>
              <a:rPr lang="en-US" sz="135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T009客户丢失单颗螺丝询问备用，包装清单未承诺备用件，补配方案待确认。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727150" y="4381500"/>
            <a:ext cx="7010400" cy="8781"/>
          </a:xfrm>
          <a:prstGeom prst="rect">
            <a:avLst/>
          </a:prstGeom>
          <a:solidFill>
            <a:srgbClr val="ECEAE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06301" y="4698950"/>
            <a:ext cx="8331101" cy="8781"/>
          </a:xfrm>
          <a:prstGeom prst="rect">
            <a:avLst/>
          </a:prstGeom>
          <a:solidFill>
            <a:srgbClr val="C5C0B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406301" y="4813250"/>
            <a:ext cx="7383780" cy="13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4"/>
              </a:lnSpc>
              <a:buNone/>
            </a:pPr>
            <a:r>
              <a:rPr lang="en-US" sz="88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合成教学数据 · 非真实经营结论</a:t>
            </a:r>
            <a:endParaRPr lang="en-US" sz="880" dirty="0"/>
          </a:p>
        </p:txBody>
      </p:sp>
      <p:sp>
        <p:nvSpPr>
          <p:cNvPr id="24" name="Text 22"/>
          <p:cNvSpPr/>
          <p:nvPr/>
        </p:nvSpPr>
        <p:spPr>
          <a:xfrm>
            <a:off x="7961328" y="4787801"/>
            <a:ext cx="725323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05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01501" cy="514350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06301" y="253901"/>
            <a:ext cx="906729" cy="32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2"/>
              </a:lnSpc>
              <a:buNone/>
            </a:pPr>
            <a:r>
              <a:rPr lang="en-US" sz="2100" b="1" dirty="0">
                <a:solidFill>
                  <a:srgbClr val="FF4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linkr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1371600" y="304800"/>
            <a:ext cx="5311039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合成练习周报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6301" y="723900"/>
            <a:ext cx="8497723" cy="4028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72"/>
              </a:lnSpc>
              <a:buNone/>
            </a:pPr>
            <a:r>
              <a:rPr lang="en-US" sz="2600" b="1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补充明细数据与技术验证，不作无依据归因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406301" y="1333500"/>
            <a:ext cx="8497723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4"/>
              </a:lnSpc>
              <a:buNone/>
            </a:pPr>
            <a:r>
              <a:rPr lang="en-US" sz="12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以下为建议动作，需核实材料并由相应人员确认。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06301" y="1790700"/>
            <a:ext cx="317450" cy="31745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5042" y="1854101"/>
            <a:ext cx="220117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64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27050" y="1803350"/>
            <a:ext cx="7966710" cy="216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8"/>
              </a:lnSpc>
              <a:buNone/>
            </a:pPr>
            <a:r>
              <a:rPr lang="en-US" sz="140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调取订单明细、退款明细与广告归因报表，分析毛利变动成因。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06301" y="2349401"/>
            <a:ext cx="317450" cy="31745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5042" y="2412950"/>
            <a:ext cx="220117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64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27050" y="2362200"/>
            <a:ext cx="7966710" cy="216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8"/>
              </a:lnSpc>
              <a:buNone/>
            </a:pPr>
            <a:r>
              <a:rPr lang="en-US" sz="140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向供应商核实是否有置物架承重测试证据，确认后再更新资料。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06301" y="2908250"/>
            <a:ext cx="317450" cy="31745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55042" y="2971800"/>
            <a:ext cx="220117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64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27050" y="2920901"/>
            <a:ext cx="7966710" cy="216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8"/>
              </a:lnSpc>
              <a:buNone/>
            </a:pPr>
            <a:r>
              <a:rPr lang="en-US" sz="140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核对T005与T006订单及承运商实时记录。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06301" y="3467100"/>
            <a:ext cx="317450" cy="317450"/>
          </a:xfrm>
          <a:prstGeom prst="rect">
            <a:avLst/>
          </a:prstGeom>
          <a:solidFill>
            <a:srgbClr val="FF4F0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5042" y="3530501"/>
            <a:ext cx="220117" cy="1858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64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927050" y="3479750"/>
            <a:ext cx="7966710" cy="2168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08"/>
              </a:lnSpc>
              <a:buNone/>
            </a:pPr>
            <a:r>
              <a:rPr lang="en-US" sz="1400" dirty="0">
                <a:solidFill>
                  <a:srgbClr val="201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核对T007订单/签收/使用状态与T008照片及库存，T009补配方案待确认。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06301" y="4127450"/>
            <a:ext cx="8331101" cy="457200"/>
          </a:xfrm>
          <a:prstGeom prst="rect">
            <a:avLst/>
          </a:prstGeom>
          <a:solidFill>
            <a:srgbClr val="20151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71500" y="4254401"/>
            <a:ext cx="8161020" cy="1936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25"/>
              </a:lnSpc>
              <a:buNone/>
            </a:pPr>
            <a:r>
              <a:rPr lang="en-US" sz="1250" dirty="0">
                <a:solidFill>
                  <a:srgbClr val="FFFD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周级汇总数据不支持因果推断，建议以明细数据支撑后续决策。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06301" y="4698950"/>
            <a:ext cx="8331101" cy="8781"/>
          </a:xfrm>
          <a:prstGeom prst="rect">
            <a:avLst/>
          </a:prstGeom>
          <a:solidFill>
            <a:srgbClr val="C5C0B1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06301" y="4813250"/>
            <a:ext cx="7383780" cy="136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4"/>
              </a:lnSpc>
              <a:buNone/>
            </a:pPr>
            <a:r>
              <a:rPr lang="en-US" sz="88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合成教学数据 · 非真实经营结论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7961328" y="4787801"/>
            <a:ext cx="725323" cy="154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ts val="1220"/>
              </a:lnSpc>
              <a:buNone/>
            </a:pPr>
            <a:r>
              <a:rPr lang="en-US" sz="1000" dirty="0">
                <a:solidFill>
                  <a:srgbClr val="736E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05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linkr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周报汇报参考</dc:title>
  <dc:subject>合成教学周报 · 第13章练习参考</dc:subject>
  <dc:creator>linkr</dc:creator>
  <cp:lastModifiedBy>linkr</cp:lastModifiedBy>
  <cp:revision>1</cp:revision>
  <dcterms:created xsi:type="dcterms:W3CDTF">2026-10-02T18:20:04Z</dcterms:created>
  <dcterms:modified xsi:type="dcterms:W3CDTF">2026-10-02T18:20:04Z</dcterms:modified>
</cp:coreProperties>
</file>